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383" r:id="rId2"/>
    <p:sldId id="384" r:id="rId3"/>
    <p:sldId id="268" r:id="rId4"/>
    <p:sldId id="266" r:id="rId5"/>
    <p:sldId id="267" r:id="rId6"/>
    <p:sldId id="269" r:id="rId7"/>
    <p:sldId id="265" r:id="rId8"/>
    <p:sldId id="264" r:id="rId9"/>
    <p:sldId id="272" r:id="rId10"/>
    <p:sldId id="274" r:id="rId11"/>
    <p:sldId id="270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98" r:id="rId20"/>
    <p:sldId id="283" r:id="rId21"/>
    <p:sldId id="284" r:id="rId22"/>
    <p:sldId id="287" r:id="rId23"/>
    <p:sldId id="286" r:id="rId24"/>
    <p:sldId id="288" r:id="rId25"/>
    <p:sldId id="290" r:id="rId26"/>
    <p:sldId id="296" r:id="rId27"/>
    <p:sldId id="291" r:id="rId28"/>
    <p:sldId id="292" r:id="rId29"/>
    <p:sldId id="352" r:id="rId30"/>
    <p:sldId id="353" r:id="rId31"/>
    <p:sldId id="355" r:id="rId32"/>
    <p:sldId id="328" r:id="rId33"/>
    <p:sldId id="334" r:id="rId34"/>
    <p:sldId id="335" r:id="rId35"/>
    <p:sldId id="336" r:id="rId36"/>
    <p:sldId id="337" r:id="rId37"/>
    <p:sldId id="338" r:id="rId38"/>
    <p:sldId id="295" r:id="rId39"/>
    <p:sldId id="299" r:id="rId40"/>
    <p:sldId id="294" r:id="rId41"/>
    <p:sldId id="354" r:id="rId42"/>
    <p:sldId id="382" r:id="rId43"/>
    <p:sldId id="386" r:id="rId44"/>
    <p:sldId id="387" r:id="rId45"/>
    <p:sldId id="388" r:id="rId46"/>
    <p:sldId id="257" r:id="rId47"/>
    <p:sldId id="38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57"/>
    <p:restoredTop sz="94658"/>
  </p:normalViewPr>
  <p:slideViewPr>
    <p:cSldViewPr snapToGrid="0">
      <p:cViewPr varScale="1">
        <p:scale>
          <a:sx n="101" d="100"/>
          <a:sy n="101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ff5575c6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9ff5575c6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44E542B-DBFB-72E6-3409-2C07AE33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ff5575c6f_0_17:notes">
            <a:extLst>
              <a:ext uri="{FF2B5EF4-FFF2-40B4-BE49-F238E27FC236}">
                <a16:creationId xmlns:a16="http://schemas.microsoft.com/office/drawing/2014/main" id="{9D1AB10A-4C52-691D-E619-057EC77137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9ff5575c6f_0_17:notes">
            <a:extLst>
              <a:ext uri="{FF2B5EF4-FFF2-40B4-BE49-F238E27FC236}">
                <a16:creationId xmlns:a16="http://schemas.microsoft.com/office/drawing/2014/main" id="{2D23E574-9A5C-68BB-1CD8-C19403EA7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26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TECH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32;p7" title="MTechConnect-PresenterSlides-1920x1080-03.png">
            <a:extLst>
              <a:ext uri="{FF2B5EF4-FFF2-40B4-BE49-F238E27FC236}">
                <a16:creationId xmlns:a16="http://schemas.microsoft.com/office/drawing/2014/main" id="{F5F83CA4-4F2A-CF6A-9CE2-FAA932581BE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7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6" name="Google Shape;16;p3" title="MTechConnect-PresenterSlides-1920x1080-01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75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TECH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2;p7" title="MTechConnect-PresenterSlides-1920x1080-03.png">
            <a:extLst>
              <a:ext uri="{FF2B5EF4-FFF2-40B4-BE49-F238E27FC236}">
                <a16:creationId xmlns:a16="http://schemas.microsoft.com/office/drawing/2014/main" id="{22E04AEE-0B14-2785-F4D4-5DC2169889B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879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9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MTECH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6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title="MTechConnect-PresenterSlides-1920x1080-0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79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4964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74" r:id="rId5"/>
    <p:sldLayoutId id="2147483675" r:id="rId6"/>
    <p:sldLayoutId id="2147483664" r:id="rId7"/>
    <p:sldLayoutId id="2147483665" r:id="rId8"/>
    <p:sldLayoutId id="2147483666" r:id="rId9"/>
    <p:sldLayoutId id="214748367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10" Type="http://schemas.openxmlformats.org/officeDocument/2006/relationships/image" Target="../media/image46.jpg"/><Relationship Id="rId4" Type="http://schemas.openxmlformats.org/officeDocument/2006/relationships/image" Target="../media/image19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Google Shape;13;p2" title="MTechConnect-EventSlides-1920x1080-01.png">
            <a:extLst>
              <a:ext uri="{FF2B5EF4-FFF2-40B4-BE49-F238E27FC236}">
                <a16:creationId xmlns:a16="http://schemas.microsoft.com/office/drawing/2014/main" id="{3C5D94A9-80BE-ABD7-3A01-4774F2B85E08}"/>
              </a:ext>
            </a:extLst>
          </p:cNvPr>
          <p:cNvPicPr preferRelativeResize="0"/>
          <p:nvPr/>
        </p:nvPicPr>
        <p:blipFill>
          <a:blip r:embed="rId3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ED22-9AE7-674A-5B00-998AA50D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32" y="457200"/>
            <a:ext cx="3932237" cy="1236689"/>
          </a:xfrm>
        </p:spPr>
        <p:txBody>
          <a:bodyPr>
            <a:normAutofit/>
          </a:bodyPr>
          <a:lstStyle/>
          <a:p>
            <a:r>
              <a:rPr lang="en-US" sz="4400" dirty="0" err="1"/>
              <a:t>Tsugi</a:t>
            </a:r>
            <a:r>
              <a:rPr lang="en-US" sz="4400" dirty="0"/>
              <a:t> (2010-)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B48FD8-8A97-9C74-326D-D12FF8EC63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5" r="274"/>
          <a:stretch/>
        </p:blipFill>
        <p:spPr>
          <a:xfrm>
            <a:off x="4751881" y="1552574"/>
            <a:ext cx="7247587" cy="41187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7CE76-0C1E-5A01-1B1A-FF743692D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132" y="1750264"/>
            <a:ext cx="3932237" cy="411872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PHP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Course Authoring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Learning Tools Interoperability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Cartridge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Could be imported into an LMS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Sakai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Imported into SI502 each semester</a:t>
            </a:r>
          </a:p>
        </p:txBody>
      </p:sp>
    </p:spTree>
    <p:extLst>
      <p:ext uri="{BB962C8B-B14F-4D97-AF65-F5344CB8AC3E}">
        <p14:creationId xmlns:p14="http://schemas.microsoft.com/office/powerpoint/2010/main" val="101648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1178-E27E-0692-FF1F-EFBBDBCA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IHTS (2012)</a:t>
            </a:r>
          </a:p>
        </p:txBody>
      </p:sp>
      <p:pic>
        <p:nvPicPr>
          <p:cNvPr id="9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49D41ADD-AB32-9296-D118-A16A7CE1FA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" b="9137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7AB0D-BDFF-A553-1EF8-95D4E6F0F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Coursera founded in 2012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U Michigan was a founding partner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The only public university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Internet History, Technology, and Security was one of the "original six" from U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Built during the "secret phase" of Coursera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Based on two weeks of SI502 (Python)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Intended as an experiment to teach non-trivial technology to liberal arts students by moving slowly and building gradually</a:t>
            </a:r>
          </a:p>
        </p:txBody>
      </p:sp>
    </p:spTree>
    <p:extLst>
      <p:ext uri="{BB962C8B-B14F-4D97-AF65-F5344CB8AC3E}">
        <p14:creationId xmlns:p14="http://schemas.microsoft.com/office/powerpoint/2010/main" val="113301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991D-FA8F-6D4B-4C04-F3F61342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26" y="457200"/>
            <a:ext cx="4202399" cy="1600200"/>
          </a:xfrm>
        </p:spPr>
        <p:txBody>
          <a:bodyPr>
            <a:normAutofit/>
          </a:bodyPr>
          <a:lstStyle/>
          <a:p>
            <a:r>
              <a:rPr lang="en-US" sz="4400" dirty="0"/>
              <a:t>Coursera (2012)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71BEE-04FA-EE83-4D58-A3941DADA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9626" y="2057400"/>
            <a:ext cx="4202399" cy="38115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only had Learning Tools Interoperability…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could build a fully auto-graded course in a very short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helped code LTI 1.1 in Coursera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became a publisher (like Pearson)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Coursera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edX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Canvas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Sakai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FutureLearn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09D0062-0E8C-0B69-E354-F9B7B2CCF0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" r="272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61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C61-5C38-4C8B-726A-C81EB22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03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PY4E (2013)</a:t>
            </a:r>
          </a:p>
        </p:txBody>
      </p:sp>
      <p:pic>
        <p:nvPicPr>
          <p:cNvPr id="5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8D012F0E-AD2C-ABD5-51CE-B7A0D71D3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3"/>
          <a:stretch/>
        </p:blipFill>
        <p:spPr>
          <a:xfrm>
            <a:off x="318654" y="10"/>
            <a:ext cx="4811012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257B-0B4F-F489-009B-FF8283F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1918742"/>
            <a:ext cx="5444382" cy="422364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Not a first course in Computer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Programing for Librarians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The rest of SI502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Quickly became the pre-requisite for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John Hopkins Data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Rice University Interactive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Applied Data Science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Python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Statistics with 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Popular in Coursera for Campus - India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34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Applications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Everybody (2017)</a:t>
            </a:r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A86C66A0-0583-BBFA-A411-F95DA8822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" b="-4671"/>
          <a:stretch/>
        </p:blipFill>
        <p:spPr>
          <a:xfrm>
            <a:off x="9247014" y="417221"/>
            <a:ext cx="2390570" cy="3451452"/>
          </a:xfrm>
          <a:prstGeom prst="rect">
            <a:avLst/>
          </a:prstGeom>
        </p:spPr>
      </p:pic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CF3485-5AF7-4AF8-B0CB-B4CF2C6262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20" r="1018" b="-1"/>
          <a:stretch/>
        </p:blipFill>
        <p:spPr>
          <a:xfrm>
            <a:off x="554416" y="170560"/>
            <a:ext cx="6815626" cy="38266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PHP Course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campus as SI572 / SI664 /  SI364 (2012 – 2017)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Coursera, edX, </a:t>
            </a:r>
            <a:r>
              <a:rPr lang="en-US" sz="1800" dirty="0" err="1"/>
              <a:t>FutureLearn</a:t>
            </a:r>
            <a:endParaRPr lang="en-US" sz="18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3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webinar&#10;&#10;Description automatically generated">
            <a:extLst>
              <a:ext uri="{FF2B5EF4-FFF2-40B4-BE49-F238E27FC236}">
                <a16:creationId xmlns:a16="http://schemas.microsoft.com/office/drawing/2014/main" id="{3C95B3A1-C0F8-87DB-6558-987ACC46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55" y="130531"/>
            <a:ext cx="6836087" cy="382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Django for Everybody (2020)</a:t>
            </a:r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A86C66A0-0583-BBFA-A411-F95DA8822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" b="-4671"/>
          <a:stretch/>
        </p:blipFill>
        <p:spPr>
          <a:xfrm>
            <a:off x="9247014" y="417221"/>
            <a:ext cx="2390570" cy="345145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Curriculum committee said, "No more PHP!" (2016)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 campus SI664 /  SI364 switched to Django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Coursera, edX, </a:t>
            </a:r>
            <a:r>
              <a:rPr lang="en-US" sz="1800" dirty="0" err="1"/>
              <a:t>FutureLearn</a:t>
            </a:r>
            <a:endParaRPr lang="en-US" sz="18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6AF8AACF-B772-7180-F88D-712DF8415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013" y="417220"/>
            <a:ext cx="2390570" cy="33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2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7E5A45-AD64-CB63-6409-80ECF78D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8" y="130530"/>
            <a:ext cx="6902462" cy="3826645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C81F17E7-B0F9-F04F-7345-62B482981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012" y="392239"/>
            <a:ext cx="2426427" cy="3451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PostgreSQL for Everybody (2021)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Master of Applied Data Science on Coursera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SIADS 511 / 611			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Coursera (MADS and Specialization)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776427" y="1817365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3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1AB5AA-CBCB-2676-5727-20E4C77E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5" t="14902" r="4863" b="8823"/>
          <a:stretch/>
        </p:blipFill>
        <p:spPr>
          <a:xfrm>
            <a:off x="739589" y="363070"/>
            <a:ext cx="1047505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2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C83C-D36D-BCD3-A019-F184924C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Educational Technology for 25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89638-93FD-3F91-FC6A-B387CB0A1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On Coursera</a:t>
            </a:r>
          </a:p>
          <a:p>
            <a:pPr lvl="1"/>
            <a:r>
              <a:rPr lang="en-US" dirty="0"/>
              <a:t>25 courses</a:t>
            </a:r>
          </a:p>
          <a:p>
            <a:pPr lvl="1"/>
            <a:r>
              <a:rPr lang="en-US" dirty="0"/>
              <a:t>Five specializations</a:t>
            </a:r>
          </a:p>
          <a:p>
            <a:r>
              <a:rPr lang="en-US" dirty="0"/>
              <a:t>A solid collection / curriculum</a:t>
            </a:r>
          </a:p>
          <a:p>
            <a:pPr lvl="1"/>
            <a:r>
              <a:rPr lang="en-US" dirty="0"/>
              <a:t>High school</a:t>
            </a:r>
          </a:p>
          <a:p>
            <a:pPr lvl="1"/>
            <a:r>
              <a:rPr lang="en-US" dirty="0"/>
              <a:t>Pre-Computer Science</a:t>
            </a:r>
          </a:p>
          <a:p>
            <a:pPr lvl="1"/>
            <a:r>
              <a:rPr lang="en-US" dirty="0"/>
              <a:t>Adult reskilling</a:t>
            </a:r>
          </a:p>
          <a:p>
            <a:pPr lvl="1"/>
            <a:r>
              <a:rPr lang="en-US" dirty="0"/>
              <a:t>Two year college</a:t>
            </a:r>
          </a:p>
          <a:p>
            <a:pPr lvl="1"/>
            <a:r>
              <a:rPr lang="en-US" dirty="0"/>
              <a:t>On the job training / skills Improvements</a:t>
            </a:r>
          </a:p>
          <a:p>
            <a:r>
              <a:rPr lang="en-US" dirty="0"/>
              <a:t>Ready to integrate into Canvas / Blackboard / Moodle /  Desire2Learn	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348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7B6188-6104-B3A4-5971-C5F6B15BA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3BBE33-B533-4661-8A6A-6BD8D05E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C6B8CC-3839-367A-3F6A-771C1EA3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557189"/>
            <a:ext cx="3357159" cy="2785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Should I slow down or even retire?</a:t>
            </a:r>
          </a:p>
        </p:txBody>
      </p:sp>
      <p:pic>
        <p:nvPicPr>
          <p:cNvPr id="7" name="Picture 6" descr="A car with blue and white stripes&#10;&#10;Description automatically generated">
            <a:extLst>
              <a:ext uri="{FF2B5EF4-FFF2-40B4-BE49-F238E27FC236}">
                <a16:creationId xmlns:a16="http://schemas.microsoft.com/office/drawing/2014/main" id="{08BA50CC-1CD7-7EAE-83C0-98A02F43B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0" b="-3"/>
          <a:stretch>
            <a:fillRect/>
          </a:stretch>
        </p:blipFill>
        <p:spPr>
          <a:xfrm>
            <a:off x="4657343" y="-2"/>
            <a:ext cx="2745766" cy="2228757"/>
          </a:xfrm>
          <a:prstGeom prst="rect">
            <a:avLst/>
          </a:prstGeom>
        </p:spPr>
      </p:pic>
      <p:pic>
        <p:nvPicPr>
          <p:cNvPr id="6" name="Picture 5" descr="A group of people sitting next to a table&#10;&#10;AI-generated content may be incorrect.">
            <a:extLst>
              <a:ext uri="{FF2B5EF4-FFF2-40B4-BE49-F238E27FC236}">
                <a16:creationId xmlns:a16="http://schemas.microsoft.com/office/drawing/2014/main" id="{B18F4DF1-0801-0757-F4C3-CF028802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" r="3" b="3"/>
          <a:stretch/>
        </p:blipFill>
        <p:spPr>
          <a:xfrm rot="10800000">
            <a:off x="4657343" y="2400474"/>
            <a:ext cx="2742158" cy="2057043"/>
          </a:xfrm>
          <a:prstGeom prst="rect">
            <a:avLst/>
          </a:prstGeom>
        </p:spPr>
      </p:pic>
      <p:pic>
        <p:nvPicPr>
          <p:cNvPr id="9" name="Picture 8" descr="A boat on the water&#10;&#10;Description automatically generated">
            <a:extLst>
              <a:ext uri="{FF2B5EF4-FFF2-40B4-BE49-F238E27FC236}">
                <a16:creationId xmlns:a16="http://schemas.microsoft.com/office/drawing/2014/main" id="{A787BEE9-7AB8-1C13-E393-CD4758CF5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5" r="13475" b="3"/>
          <a:stretch>
            <a:fillRect/>
          </a:stretch>
        </p:blipFill>
        <p:spPr>
          <a:xfrm>
            <a:off x="7570565" y="10"/>
            <a:ext cx="4614002" cy="3337539"/>
          </a:xfrm>
          <a:prstGeom prst="rect">
            <a:avLst/>
          </a:prstGeom>
        </p:spPr>
      </p:pic>
      <p:pic>
        <p:nvPicPr>
          <p:cNvPr id="2" name="Picture 1" descr="A person taking a selfie in front of a small airplane&#10;&#10;Description automatically generated">
            <a:extLst>
              <a:ext uri="{FF2B5EF4-FFF2-40B4-BE49-F238E27FC236}">
                <a16:creationId xmlns:a16="http://schemas.microsoft.com/office/drawing/2014/main" id="{3C1DE50D-385A-ADB9-849D-08556C73F9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603" r="-3" b="-3"/>
          <a:stretch>
            <a:fillRect/>
          </a:stretch>
        </p:blipFill>
        <p:spPr>
          <a:xfrm>
            <a:off x="4653627" y="4629236"/>
            <a:ext cx="2745764" cy="2228764"/>
          </a:xfrm>
          <a:prstGeom prst="rect">
            <a:avLst/>
          </a:prstGeom>
        </p:spPr>
      </p:pic>
      <p:pic>
        <p:nvPicPr>
          <p:cNvPr id="3" name="Picture 2" descr="A group of hockey players posing for a photo&#10;&#10;Description automatically generated">
            <a:extLst>
              <a:ext uri="{FF2B5EF4-FFF2-40B4-BE49-F238E27FC236}">
                <a16:creationId xmlns:a16="http://schemas.microsoft.com/office/drawing/2014/main" id="{70C205F4-A570-8E88-E176-6BEE334C74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60" r="5588" b="-3"/>
          <a:stretch>
            <a:fillRect/>
          </a:stretch>
        </p:blipFill>
        <p:spPr>
          <a:xfrm>
            <a:off x="7570565" y="3509264"/>
            <a:ext cx="4614002" cy="3348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9BBA6-A717-587A-5A01-4312E2E7A265}"/>
              </a:ext>
            </a:extLst>
          </p:cNvPr>
          <p:cNvSpPr txBox="1"/>
          <p:nvPr/>
        </p:nvSpPr>
        <p:spPr>
          <a:xfrm>
            <a:off x="3724601" y="57436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54437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5273800" y="1589532"/>
            <a:ext cx="51512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733" b="1" dirty="0">
                <a:solidFill>
                  <a:srgbClr val="07376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Massively Open Online Courses (MOOCS)</a:t>
            </a:r>
          </a:p>
          <a:p>
            <a:pPr algn="ctr">
              <a:spcAft>
                <a:spcPts val="1333"/>
              </a:spcAft>
            </a:pPr>
            <a:r>
              <a:rPr lang="en-US" sz="2400" b="1" dirty="0">
                <a:solidFill>
                  <a:srgbClr val="3D85C6"/>
                </a:solidFill>
                <a:latin typeface="Atkinson Hyperlegible" pitchFamily="2" charset="77"/>
              </a:rPr>
              <a:t>Past, Present, and Future</a:t>
            </a:r>
            <a:endParaRPr sz="3333" b="1" dirty="0">
              <a:solidFill>
                <a:srgbClr val="3D85C6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algn="ctr">
              <a:spcAft>
                <a:spcPts val="1333"/>
              </a:spcAft>
            </a:pPr>
            <a:r>
              <a:rPr lang="en-US" sz="2400" b="1" dirty="0">
                <a:solidFill>
                  <a:srgbClr val="434343"/>
                </a:solidFill>
                <a:latin typeface="Atkinson Hyperlegible" pitchFamily="2" charset="77"/>
              </a:rPr>
              <a:t>Dr. Charles Severance</a:t>
            </a:r>
            <a:endParaRPr lang="en-US" sz="3733" dirty="0"/>
          </a:p>
          <a:p>
            <a:pPr algn="ctr">
              <a:spcAft>
                <a:spcPts val="1333"/>
              </a:spcAft>
            </a:pPr>
            <a:r>
              <a:rPr lang="en-US" sz="1600" b="1" dirty="0">
                <a:solidFill>
                  <a:srgbClr val="434343"/>
                </a:solidFill>
                <a:latin typeface="Atkinson Hyperlegible" pitchFamily="2" charset="77"/>
              </a:rPr>
              <a:t>University of Michigan School of Information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different colored points&#10;&#10;Description automatically generated">
            <a:extLst>
              <a:ext uri="{FF2B5EF4-FFF2-40B4-BE49-F238E27FC236}">
                <a16:creationId xmlns:a16="http://schemas.microsoft.com/office/drawing/2014/main" id="{4D724F57-7A6A-0E9F-C218-865C46315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61"/>
          <a:stretch/>
        </p:blipFill>
        <p:spPr>
          <a:xfrm>
            <a:off x="0" y="0"/>
            <a:ext cx="12192000" cy="422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44820-8A49-DF8A-B694-10B2B66B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1" y="2590800"/>
            <a:ext cx="5818657" cy="3591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64D02-A61B-1D73-3A12-7ED2CD6B25B9}"/>
              </a:ext>
            </a:extLst>
          </p:cNvPr>
          <p:cNvCxnSpPr>
            <a:cxnSpLocks/>
          </p:cNvCxnSpPr>
          <p:nvPr/>
        </p:nvCxnSpPr>
        <p:spPr>
          <a:xfrm flipH="1">
            <a:off x="5624945" y="900545"/>
            <a:ext cx="2466110" cy="16902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9832F7-AD88-ABB8-6DEB-362ACE05AA84}"/>
              </a:ext>
            </a:extLst>
          </p:cNvPr>
          <p:cNvSpPr txBox="1"/>
          <p:nvPr/>
        </p:nvSpPr>
        <p:spPr>
          <a:xfrm>
            <a:off x="10944839" y="56694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78790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5F8A11-85DE-F7B2-2C9B-389A5064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99" y="365236"/>
            <a:ext cx="8682801" cy="61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43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4" y="2108668"/>
            <a:ext cx="4960969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 kind of job can I get?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59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59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FFD9F8A-6658-D15F-1606-5F033143B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2" y="4466399"/>
            <a:ext cx="3408218" cy="21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76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5" y="2108668"/>
            <a:ext cx="5050910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Would I hire the graduates of my "degree"?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87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87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619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1132B-B6C0-DBC2-7179-E70DD7904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72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EE770-62F9-1F56-EE81-96C587DB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If I would not hire my own graduates, what am I even doing?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0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A Brief Existential Crisis</a:t>
            </a:r>
          </a:p>
        </p:txBody>
      </p:sp>
      <p:pic>
        <p:nvPicPr>
          <p:cNvPr id="7" name="Picture 6" descr="Many question marks on black background">
            <a:extLst>
              <a:ext uri="{FF2B5EF4-FFF2-40B4-BE49-F238E27FC236}">
                <a16:creationId xmlns:a16="http://schemas.microsoft.com/office/drawing/2014/main" id="{D6A2E1E0-6683-FD06-4575-C33C22318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4" r="2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3200" dirty="0"/>
              <a:t>Why am I here?</a:t>
            </a:r>
          </a:p>
          <a:p>
            <a:r>
              <a:rPr lang="en-US" sz="3200" dirty="0"/>
              <a:t>Have I let my students down? </a:t>
            </a:r>
          </a:p>
          <a:p>
            <a:r>
              <a:rPr lang="en-US" sz="3200" dirty="0"/>
              <a:t>Have I wasted their time?</a:t>
            </a:r>
          </a:p>
          <a:p>
            <a:r>
              <a:rPr lang="en-US" sz="3200" dirty="0"/>
              <a:t>Have I wasted my time?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4128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so many amazing developers over the years</a:t>
            </a:r>
          </a:p>
          <a:p>
            <a:r>
              <a:rPr lang="en-US" sz="2400" dirty="0"/>
              <a:t>Almost no Computer Scientists</a:t>
            </a:r>
          </a:p>
          <a:p>
            <a:r>
              <a:rPr lang="en-US" sz="2400" dirty="0"/>
              <a:t>Self taught / learned from mentors</a:t>
            </a:r>
          </a:p>
          <a:p>
            <a:r>
              <a:rPr lang="en-US" sz="2400" dirty="0"/>
              <a:t>Practical experience in large real-world projects</a:t>
            </a:r>
          </a:p>
          <a:p>
            <a:r>
              <a:rPr lang="en-US" sz="2400" dirty="0"/>
              <a:t>Work to build other people – great mentors</a:t>
            </a:r>
          </a:p>
          <a:p>
            <a:r>
              <a:rPr lang="en-US" sz="2400" dirty="0"/>
              <a:t>Not wizards – but quick learners</a:t>
            </a:r>
          </a:p>
        </p:txBody>
      </p:sp>
    </p:spTree>
    <p:extLst>
      <p:ext uri="{BB962C8B-B14F-4D97-AF65-F5344CB8AC3E}">
        <p14:creationId xmlns:p14="http://schemas.microsoft.com/office/powerpoint/2010/main" val="2329767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y room full of question marks with an opening going out">
            <a:extLst>
              <a:ext uri="{FF2B5EF4-FFF2-40B4-BE49-F238E27FC236}">
                <a16:creationId xmlns:a16="http://schemas.microsoft.com/office/drawing/2014/main" id="{60C11E3D-F2AA-A54E-F46B-29A0A325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D0947-F199-4DA7-3E7D-55AC58D6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My next thought..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99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y room full of question marks with an opening going out">
            <a:extLst>
              <a:ext uri="{FF2B5EF4-FFF2-40B4-BE49-F238E27FC236}">
                <a16:creationId xmlns:a16="http://schemas.microsoft.com/office/drawing/2014/main" id="{60C11E3D-F2AA-A54E-F46B-29A0A325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r="20646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D0947-F199-4DA7-3E7D-55AC58D6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Can I develop a series of courses to train the perfect programmer?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254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B477-6D74-9901-AD66-0936AE2A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503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It is not what they know…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022EFB-2913-3560-1C9B-BB9E016193B8}"/>
              </a:ext>
            </a:extLst>
          </p:cNvPr>
          <p:cNvGrpSpPr/>
          <p:nvPr/>
        </p:nvGrpSpPr>
        <p:grpSpPr>
          <a:xfrm>
            <a:off x="708338" y="1455313"/>
            <a:ext cx="10712612" cy="4988669"/>
            <a:chOff x="588791" y="215256"/>
            <a:chExt cx="10830159" cy="62492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FFC62-9288-24C4-6AFA-085B7AC33F03}"/>
                </a:ext>
              </a:extLst>
            </p:cNvPr>
            <p:cNvSpPr txBox="1"/>
            <p:nvPr/>
          </p:nvSpPr>
          <p:spPr>
            <a:xfrm>
              <a:off x="1769228" y="1518194"/>
              <a:ext cx="114867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6B48A7-69EF-DE67-99EE-16AEB7F6EBFB}"/>
                </a:ext>
              </a:extLst>
            </p:cNvPr>
            <p:cNvSpPr txBox="1"/>
            <p:nvPr/>
          </p:nvSpPr>
          <p:spPr>
            <a:xfrm>
              <a:off x="2829904" y="651721"/>
              <a:ext cx="101766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50C20B-25D8-3AA4-8547-B05E0B7EAED2}"/>
                </a:ext>
              </a:extLst>
            </p:cNvPr>
            <p:cNvSpPr txBox="1"/>
            <p:nvPr/>
          </p:nvSpPr>
          <p:spPr>
            <a:xfrm>
              <a:off x="3608913" y="1768021"/>
              <a:ext cx="72797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A80A33-2A9E-F555-ED14-67E34DBF172B}"/>
                </a:ext>
              </a:extLst>
            </p:cNvPr>
            <p:cNvSpPr txBox="1"/>
            <p:nvPr/>
          </p:nvSpPr>
          <p:spPr>
            <a:xfrm>
              <a:off x="4833396" y="1768021"/>
              <a:ext cx="9031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F2A9B1-2A12-BC9D-0E88-655A6EF6C506}"/>
                </a:ext>
              </a:extLst>
            </p:cNvPr>
            <p:cNvSpPr txBox="1"/>
            <p:nvPr/>
          </p:nvSpPr>
          <p:spPr>
            <a:xfrm>
              <a:off x="4717621" y="982026"/>
              <a:ext cx="9791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E65EF0-69F0-F934-01E8-70528014E8E8}"/>
                </a:ext>
              </a:extLst>
            </p:cNvPr>
            <p:cNvSpPr txBox="1"/>
            <p:nvPr/>
          </p:nvSpPr>
          <p:spPr>
            <a:xfrm>
              <a:off x="6561633" y="1163163"/>
              <a:ext cx="66800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EDDD57-8086-FAFC-80B2-D486B35415BF}"/>
                </a:ext>
              </a:extLst>
            </p:cNvPr>
            <p:cNvSpPr txBox="1"/>
            <p:nvPr/>
          </p:nvSpPr>
          <p:spPr>
            <a:xfrm>
              <a:off x="6297110" y="2017850"/>
              <a:ext cx="70528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98E4A2-3E9B-3286-4526-E1480181D178}"/>
                </a:ext>
              </a:extLst>
            </p:cNvPr>
            <p:cNvSpPr txBox="1"/>
            <p:nvPr/>
          </p:nvSpPr>
          <p:spPr>
            <a:xfrm>
              <a:off x="4883121" y="2945640"/>
              <a:ext cx="9195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5C009E-0030-2792-F544-A1FD70820A7E}"/>
                </a:ext>
              </a:extLst>
            </p:cNvPr>
            <p:cNvSpPr txBox="1"/>
            <p:nvPr/>
          </p:nvSpPr>
          <p:spPr>
            <a:xfrm>
              <a:off x="3359614" y="2767861"/>
              <a:ext cx="9597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8503D-1FED-D0F6-33D9-2FC41B4D86C8}"/>
                </a:ext>
              </a:extLst>
            </p:cNvPr>
            <p:cNvSpPr txBox="1"/>
            <p:nvPr/>
          </p:nvSpPr>
          <p:spPr>
            <a:xfrm>
              <a:off x="6597169" y="2887740"/>
              <a:ext cx="123994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64542A-8F95-83AF-26A7-440466A47808}"/>
                </a:ext>
              </a:extLst>
            </p:cNvPr>
            <p:cNvSpPr txBox="1"/>
            <p:nvPr/>
          </p:nvSpPr>
          <p:spPr>
            <a:xfrm>
              <a:off x="5430258" y="3873432"/>
              <a:ext cx="16598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ED7DA9-2798-58EA-AD35-ECB919CF5B71}"/>
                </a:ext>
              </a:extLst>
            </p:cNvPr>
            <p:cNvSpPr txBox="1"/>
            <p:nvPr/>
          </p:nvSpPr>
          <p:spPr>
            <a:xfrm>
              <a:off x="9360928" y="1382992"/>
              <a:ext cx="205802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C9DC8B-3B10-8E42-038B-513309F2386C}"/>
                </a:ext>
              </a:extLst>
            </p:cNvPr>
            <p:cNvSpPr txBox="1"/>
            <p:nvPr/>
          </p:nvSpPr>
          <p:spPr>
            <a:xfrm>
              <a:off x="7968892" y="2664243"/>
              <a:ext cx="1210907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78B926-6FFA-2573-9973-846205B8E6B4}"/>
                </a:ext>
              </a:extLst>
            </p:cNvPr>
            <p:cNvSpPr txBox="1"/>
            <p:nvPr/>
          </p:nvSpPr>
          <p:spPr>
            <a:xfrm>
              <a:off x="6056007" y="449441"/>
              <a:ext cx="228775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F903F-8877-44FA-272F-464D18AAEB7B}"/>
                </a:ext>
              </a:extLst>
            </p:cNvPr>
            <p:cNvSpPr txBox="1"/>
            <p:nvPr/>
          </p:nvSpPr>
          <p:spPr>
            <a:xfrm>
              <a:off x="3384235" y="5654858"/>
              <a:ext cx="158027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B482DA-49D1-BD30-56EC-26853E3B88A5}"/>
                </a:ext>
              </a:extLst>
            </p:cNvPr>
            <p:cNvSpPr txBox="1"/>
            <p:nvPr/>
          </p:nvSpPr>
          <p:spPr>
            <a:xfrm>
              <a:off x="8958598" y="593050"/>
              <a:ext cx="177150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DAD1A3-B6C8-3690-AA9F-D0F1EF8D2EC8}"/>
                </a:ext>
              </a:extLst>
            </p:cNvPr>
            <p:cNvSpPr txBox="1"/>
            <p:nvPr/>
          </p:nvSpPr>
          <p:spPr>
            <a:xfrm>
              <a:off x="6056007" y="4555942"/>
              <a:ext cx="15017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ABFBEA-AC4C-8539-5576-E3778D9DE234}"/>
                </a:ext>
              </a:extLst>
            </p:cNvPr>
            <p:cNvSpPr txBox="1"/>
            <p:nvPr/>
          </p:nvSpPr>
          <p:spPr>
            <a:xfrm>
              <a:off x="4061281" y="4628735"/>
              <a:ext cx="113733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084A14-A800-C94B-6AFE-178D6781CD06}"/>
                </a:ext>
              </a:extLst>
            </p:cNvPr>
            <p:cNvSpPr txBox="1"/>
            <p:nvPr/>
          </p:nvSpPr>
          <p:spPr>
            <a:xfrm>
              <a:off x="7711569" y="3708942"/>
              <a:ext cx="439504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868639-43F4-9D13-223A-F2916E8FAE00}"/>
                </a:ext>
              </a:extLst>
            </p:cNvPr>
            <p:cNvSpPr txBox="1"/>
            <p:nvPr/>
          </p:nvSpPr>
          <p:spPr>
            <a:xfrm>
              <a:off x="10138422" y="5325489"/>
              <a:ext cx="113571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33D57C-9DF7-B926-4A77-B31D3A6863B6}"/>
                </a:ext>
              </a:extLst>
            </p:cNvPr>
            <p:cNvSpPr txBox="1"/>
            <p:nvPr/>
          </p:nvSpPr>
          <p:spPr>
            <a:xfrm>
              <a:off x="8736790" y="3722164"/>
              <a:ext cx="223220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D62DFA-1CC5-776F-3F12-9CDACCD07C7C}"/>
                </a:ext>
              </a:extLst>
            </p:cNvPr>
            <p:cNvSpPr txBox="1"/>
            <p:nvPr/>
          </p:nvSpPr>
          <p:spPr>
            <a:xfrm>
              <a:off x="1803726" y="2521210"/>
              <a:ext cx="128188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7007DA-BA2B-262C-5E99-0FB49E21DE9F}"/>
                </a:ext>
              </a:extLst>
            </p:cNvPr>
            <p:cNvSpPr txBox="1"/>
            <p:nvPr/>
          </p:nvSpPr>
          <p:spPr>
            <a:xfrm>
              <a:off x="8495908" y="2115852"/>
              <a:ext cx="1579040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804DC6-00AA-CD00-D0B9-9CD12BDC67AF}"/>
                </a:ext>
              </a:extLst>
            </p:cNvPr>
            <p:cNvSpPr txBox="1"/>
            <p:nvPr/>
          </p:nvSpPr>
          <p:spPr>
            <a:xfrm>
              <a:off x="588791" y="3519511"/>
              <a:ext cx="101481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78950-8A89-02A6-1CD3-751DE55427DF}"/>
                </a:ext>
              </a:extLst>
            </p:cNvPr>
            <p:cNvSpPr txBox="1"/>
            <p:nvPr/>
          </p:nvSpPr>
          <p:spPr>
            <a:xfrm>
              <a:off x="1341539" y="4371666"/>
              <a:ext cx="132253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899C67-029B-DB84-DFB7-E242E58980C9}"/>
                </a:ext>
              </a:extLst>
            </p:cNvPr>
            <p:cNvSpPr txBox="1"/>
            <p:nvPr/>
          </p:nvSpPr>
          <p:spPr>
            <a:xfrm>
              <a:off x="3036223" y="4655543"/>
              <a:ext cx="8511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5D9AF2-5C61-3908-99BE-D58685EF3FC8}"/>
                </a:ext>
              </a:extLst>
            </p:cNvPr>
            <p:cNvSpPr txBox="1"/>
            <p:nvPr/>
          </p:nvSpPr>
          <p:spPr>
            <a:xfrm>
              <a:off x="1072726" y="5514279"/>
              <a:ext cx="153515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F8D74C-76BD-F05F-290D-6FB64B079394}"/>
                </a:ext>
              </a:extLst>
            </p:cNvPr>
            <p:cNvSpPr txBox="1"/>
            <p:nvPr/>
          </p:nvSpPr>
          <p:spPr>
            <a:xfrm>
              <a:off x="6015395" y="2914077"/>
              <a:ext cx="436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990CD4-8340-2AF2-C713-A062F64C0546}"/>
                </a:ext>
              </a:extLst>
            </p:cNvPr>
            <p:cNvSpPr txBox="1"/>
            <p:nvPr/>
          </p:nvSpPr>
          <p:spPr>
            <a:xfrm>
              <a:off x="5489259" y="5300935"/>
              <a:ext cx="911098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A9090C-C039-2AD6-0482-64E452C8E799}"/>
                </a:ext>
              </a:extLst>
            </p:cNvPr>
            <p:cNvSpPr txBox="1"/>
            <p:nvPr/>
          </p:nvSpPr>
          <p:spPr>
            <a:xfrm>
              <a:off x="7272543" y="5271759"/>
              <a:ext cx="199041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CA0859-0E9F-A62E-013B-86A719C6D5EA}"/>
                </a:ext>
              </a:extLst>
            </p:cNvPr>
            <p:cNvSpPr txBox="1"/>
            <p:nvPr/>
          </p:nvSpPr>
          <p:spPr>
            <a:xfrm>
              <a:off x="2500783" y="3621964"/>
              <a:ext cx="204227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8E985D-FE04-2042-EC98-099517DA21F0}"/>
                </a:ext>
              </a:extLst>
            </p:cNvPr>
            <p:cNvSpPr txBox="1"/>
            <p:nvPr/>
          </p:nvSpPr>
          <p:spPr>
            <a:xfrm>
              <a:off x="9581186" y="2742754"/>
              <a:ext cx="1501641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0094CF-F141-45ED-DFEF-285897F326EB}"/>
                </a:ext>
              </a:extLst>
            </p:cNvPr>
            <p:cNvSpPr txBox="1"/>
            <p:nvPr/>
          </p:nvSpPr>
          <p:spPr>
            <a:xfrm>
              <a:off x="687994" y="771361"/>
              <a:ext cx="1648142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B74C70-D982-0A74-A55E-65A6596DF0FF}"/>
                </a:ext>
              </a:extLst>
            </p:cNvPr>
            <p:cNvSpPr txBox="1"/>
            <p:nvPr/>
          </p:nvSpPr>
          <p:spPr>
            <a:xfrm>
              <a:off x="760015" y="2300833"/>
              <a:ext cx="575635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A81476-D685-AD15-1CE4-0204D5C6B1F5}"/>
                </a:ext>
              </a:extLst>
            </p:cNvPr>
            <p:cNvSpPr txBox="1"/>
            <p:nvPr/>
          </p:nvSpPr>
          <p:spPr>
            <a:xfrm>
              <a:off x="7337030" y="1585248"/>
              <a:ext cx="1298419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A3A91D4-3A9A-45B7-559D-2696FBC3C84A}"/>
                </a:ext>
              </a:extLst>
            </p:cNvPr>
            <p:cNvSpPr txBox="1"/>
            <p:nvPr/>
          </p:nvSpPr>
          <p:spPr>
            <a:xfrm>
              <a:off x="9134381" y="4581001"/>
              <a:ext cx="1517263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16D25D-5326-E746-C8F0-2EB92FD65B21}"/>
                </a:ext>
              </a:extLst>
            </p:cNvPr>
            <p:cNvSpPr txBox="1"/>
            <p:nvPr/>
          </p:nvSpPr>
          <p:spPr>
            <a:xfrm>
              <a:off x="4044127" y="215256"/>
              <a:ext cx="1126636" cy="8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074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0C0AF-2815-3836-90DA-C24B47CF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20042" b="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213E-EB74-B31F-1083-CC1DBDD6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1C8AE-141A-40CF-8F5E-3A55641CB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387" r="1371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34C5E-0A13-6A95-8386-D0DE027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 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"Personality"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6C31-584D-992E-B238-4A8F117A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Sponsored and distributed by Cable television networks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East Lansing, MI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Promote Cable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Internet:TCI</a:t>
            </a:r>
            <a:r>
              <a:rPr lang="en-US" sz="1700" dirty="0"/>
              <a:t> (1996-97)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Nuthin</a:t>
            </a:r>
            <a:r>
              <a:rPr lang="en-US" sz="1700" dirty="0"/>
              <a:t>' but Net (1998-99)</a:t>
            </a:r>
          </a:p>
        </p:txBody>
      </p:sp>
    </p:spTree>
    <p:extLst>
      <p:ext uri="{BB962C8B-B14F-4D97-AF65-F5344CB8AC3E}">
        <p14:creationId xmlns:p14="http://schemas.microsoft.com/office/powerpoint/2010/main" val="77469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It is how they learn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400" dirty="0"/>
              <a:t>Can learn any programming situation and </a:t>
            </a:r>
            <a:r>
              <a:rPr lang="en-US" sz="2400" b="1" u="sng" dirty="0"/>
              <a:t>master it in four weeks</a:t>
            </a:r>
          </a:p>
          <a:p>
            <a:endParaRPr lang="en-US" sz="2400" b="1" u="sng" dirty="0"/>
          </a:p>
          <a:p>
            <a:r>
              <a:rPr lang="en-US" sz="2400" dirty="0"/>
              <a:t>See past the syntax (X-ray Vision)</a:t>
            </a:r>
            <a:endParaRPr lang="en-US" sz="2400" b="1" u="sng" dirty="0"/>
          </a:p>
          <a:p>
            <a:r>
              <a:rPr lang="en-US" sz="2400" dirty="0"/>
              <a:t>Run-time environments and internal data structures memory use, performance tradeoff	</a:t>
            </a:r>
          </a:p>
          <a:p>
            <a:r>
              <a:rPr lang="en-US" sz="2400" dirty="0"/>
              <a:t>Like a master electrician</a:t>
            </a:r>
          </a:p>
        </p:txBody>
      </p:sp>
      <p:pic>
        <p:nvPicPr>
          <p:cNvPr id="2" name="Picture 1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32211714-B3FB-36A8-DA81-61198130E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5" r="238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1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n wearing hardhats and working on electrical panel&#10;&#10;AI-generated content may be incorrect.">
            <a:extLst>
              <a:ext uri="{FF2B5EF4-FFF2-40B4-BE49-F238E27FC236}">
                <a16:creationId xmlns:a16="http://schemas.microsoft.com/office/drawing/2014/main" id="{6B970F86-B259-F6B6-7F84-650071F4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14" r="23568" b="-1"/>
          <a:stretch>
            <a:fillRect/>
          </a:stretch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B0883-D07E-8BBD-8576-661A8CDB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Master Electrician</a:t>
            </a:r>
          </a:p>
        </p:txBody>
      </p:sp>
      <p:pic>
        <p:nvPicPr>
          <p:cNvPr id="7" name="Picture 6" descr="A person in a hard hat and reflective vest working on a solar panel&#10;&#10;AI-generated content may be incorrect.">
            <a:extLst>
              <a:ext uri="{FF2B5EF4-FFF2-40B4-BE49-F238E27FC236}">
                <a16:creationId xmlns:a16="http://schemas.microsoft.com/office/drawing/2014/main" id="{D9E329D1-B8A4-5FC0-5F8B-6C0E4EB1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183" r="1560" b="1"/>
          <a:stretch>
            <a:fillRect/>
          </a:stretch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5286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1014417" cy="6147487"/>
            <a:chOff x="588791" y="215256"/>
            <a:chExt cx="11014417" cy="614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240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99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79381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97231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105509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71365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75533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90336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103265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342612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80369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24228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31157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49812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SpringMVC</a:t>
              </a:r>
              <a:endParaRPr lang="en-US" sz="4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71963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Jupyter</a:t>
              </a:r>
              <a:endParaRPr lang="en-US" sz="4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929311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62929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23213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6358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22879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4334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ObjectiveC</a:t>
              </a:r>
              <a:endParaRPr lang="en-US" sz="4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38723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71886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9677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43475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896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Lit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66814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5878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5"/>
              <a:ext cx="98135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59"/>
              <a:ext cx="216597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4"/>
              <a:ext cx="2222083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63147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JQuery</a:t>
              </a:r>
              <a:endParaRPr lang="en-US" sz="4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789464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BigData</a:t>
              </a:r>
              <a:endParaRPr lang="en-US" sz="4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61106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40936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6478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21539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490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3831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Lit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51849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???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545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3831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Lit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88665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63831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Lit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29922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0607704" cy="4078589"/>
            <a:chOff x="588791" y="215256"/>
            <a:chExt cx="10607704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5"/>
              <a:ext cx="88357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4"/>
              <a:ext cx="609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3"/>
              <a:ext cx="183556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34164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4129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47271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9"/>
              <a:ext cx="116570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0"/>
              <a:ext cx="135684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94255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570873" cy="3734444"/>
            <a:chOff x="588791" y="215256"/>
            <a:chExt cx="10570873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942886"/>
              <a:ext cx="817660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7444448" y="1663815"/>
              <a:ext cx="609462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5946244" y="5231840"/>
              <a:ext cx="1341649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553895" y="1719920"/>
              <a:ext cx="141295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0725" y="530444"/>
              <a:ext cx="147271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8023405" y="5390808"/>
              <a:ext cx="1356846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HTML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1249C1-2B90-71DE-7B78-CA2274B5967F}"/>
              </a:ext>
            </a:extLst>
          </p:cNvPr>
          <p:cNvCxnSpPr/>
          <p:nvPr/>
        </p:nvCxnSpPr>
        <p:spPr>
          <a:xfrm>
            <a:off x="0" y="42037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952587-DB53-96CA-043F-6356197443C1}"/>
              </a:ext>
            </a:extLst>
          </p:cNvPr>
          <p:cNvSpPr txBox="1"/>
          <p:nvPr/>
        </p:nvSpPr>
        <p:spPr>
          <a:xfrm>
            <a:off x="4717621" y="701823"/>
            <a:ext cx="883575" cy="626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11526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ellphone&#10;&#10;Description automatically generated">
            <a:extLst>
              <a:ext uri="{FF2B5EF4-FFF2-40B4-BE49-F238E27FC236}">
                <a16:creationId xmlns:a16="http://schemas.microsoft.com/office/drawing/2014/main" id="{4781A124-F910-63E6-E82A-D86D4D93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232" y="366202"/>
            <a:ext cx="2409010" cy="355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C69C8-22C9-F7E8-C198-884D163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 Programming for Everybody</a:t>
            </a:r>
            <a:r>
              <a:rPr lang="en-US" dirty="0"/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(2023)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1C1A5-24BD-7BCF-4BD1-6A2E37BB2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Based on the 1978 "C Programming" (45 years later)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Digitized, online, audiobook, accessible, annotated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Auto graders based on an in-browser C Compiler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Took 4 years to develop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0F2D5E6-1AB8-5273-E62D-0404D6AA4BDE}"/>
              </a:ext>
            </a:extLst>
          </p:cNvPr>
          <p:cNvSpPr/>
          <p:nvPr/>
        </p:nvSpPr>
        <p:spPr>
          <a:xfrm>
            <a:off x="7466511" y="1817363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course&#10;&#10;Description automatically generated">
            <a:extLst>
              <a:ext uri="{FF2B5EF4-FFF2-40B4-BE49-F238E27FC236}">
                <a16:creationId xmlns:a16="http://schemas.microsoft.com/office/drawing/2014/main" id="{FBB311EE-F278-F1DC-4DD6-579AF61F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12" y="229623"/>
            <a:ext cx="5980601" cy="382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83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7D036-D8A3-0617-6B39-C79D69F7C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orking on a machine&#10;&#10;AI-generated content may be incorrect.">
            <a:extLst>
              <a:ext uri="{FF2B5EF4-FFF2-40B4-BE49-F238E27FC236}">
                <a16:creationId xmlns:a16="http://schemas.microsoft.com/office/drawing/2014/main" id="{9B890D4D-D5E8-4319-A5A7-DC1986B0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72"/>
          <a:stretch/>
        </p:blipFill>
        <p:spPr>
          <a:xfrm>
            <a:off x="817013" y="229622"/>
            <a:ext cx="5980600" cy="382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126FDC-4CEF-C253-30C3-93A3EC1C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Computer Architecture for Everybody</a:t>
            </a:r>
            <a:r>
              <a:rPr lang="en-US" dirty="0"/>
              <a:t>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(2026)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75632-594E-6E52-2E57-9CD3B6CA8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240" y="4440602"/>
            <a:ext cx="600760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The fun, easy, and useful parts of computer hardware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Short fun lectures from Stonehenge to Microprocessors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Took 3 years to develop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Canvas, Coursera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7E9F6D1-68FA-6C5A-586F-AE37FD2DA66D}"/>
              </a:ext>
            </a:extLst>
          </p:cNvPr>
          <p:cNvSpPr/>
          <p:nvPr/>
        </p:nvSpPr>
        <p:spPr>
          <a:xfrm>
            <a:off x="7466511" y="1817363"/>
            <a:ext cx="1064201" cy="65116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52B652-68A1-A9F1-87B6-59CAB143C6D7}"/>
              </a:ext>
            </a:extLst>
          </p:cNvPr>
          <p:cNvGrpSpPr/>
          <p:nvPr/>
        </p:nvGrpSpPr>
        <p:grpSpPr>
          <a:xfrm>
            <a:off x="9285232" y="366202"/>
            <a:ext cx="2409010" cy="3553489"/>
            <a:chOff x="9285232" y="366202"/>
            <a:chExt cx="2409010" cy="3553489"/>
          </a:xfrm>
        </p:grpSpPr>
        <p:pic>
          <p:nvPicPr>
            <p:cNvPr id="3" name="Picture 2" descr="A screen shot of a cellphone&#10;&#10;Description automatically generated">
              <a:extLst>
                <a:ext uri="{FF2B5EF4-FFF2-40B4-BE49-F238E27FC236}">
                  <a16:creationId xmlns:a16="http://schemas.microsoft.com/office/drawing/2014/main" id="{AE2FB0BF-A355-F1BE-2D04-A19D17C88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5232" y="366202"/>
              <a:ext cx="2409010" cy="35534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C7DC7D-0046-8115-FAE4-E4A82DD218D4}"/>
                </a:ext>
              </a:extLst>
            </p:cNvPr>
            <p:cNvSpPr txBox="1"/>
            <p:nvPr/>
          </p:nvSpPr>
          <p:spPr>
            <a:xfrm>
              <a:off x="9399496" y="2142944"/>
              <a:ext cx="1761564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</a:schemeClr>
                  </a:solidFill>
                </a:rPr>
                <a:t>Computer Architecture for Everybody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02008DA-95A3-4F70-74AF-A8F0F5811E42}"/>
                </a:ext>
              </a:extLst>
            </p:cNvPr>
            <p:cNvSpPr/>
            <p:nvPr/>
          </p:nvSpPr>
          <p:spPr>
            <a:xfrm>
              <a:off x="9439837" y="557112"/>
              <a:ext cx="2096709" cy="1206511"/>
            </a:xfrm>
            <a:prstGeom prst="roundRect">
              <a:avLst>
                <a:gd name="adj" fmla="val 7751"/>
              </a:avLst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5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FF6DD-8135-15C6-9EDB-C38C30E1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Sync-O-Matic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5239D-1B2B-FD1D-5B92-F1FD76222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Michigan State University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First fully online streamed college course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Used RealAudio and 14.4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Windows / Visual Basic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1997 - 1999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B9DF238-0DC1-EFB0-A710-4AB6D5BAAE2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276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5876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298079" y="2672080"/>
            <a:ext cx="1095210" cy="151615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632646" y="3729195"/>
            <a:ext cx="1095210" cy="1561198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105969" y="1880303"/>
            <a:ext cx="1095210" cy="158124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645" y="1912844"/>
            <a:ext cx="1095211" cy="151615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542" y="3679634"/>
            <a:ext cx="1111637" cy="158124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908" y="3025167"/>
            <a:ext cx="809984" cy="809984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9873756" y="2771578"/>
            <a:ext cx="2033500" cy="13171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Hired!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37410" y="3412728"/>
            <a:ext cx="460669" cy="174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393289" y="2670924"/>
            <a:ext cx="239356" cy="75923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</p:cNvCxnSpPr>
          <p:nvPr/>
        </p:nvCxnSpPr>
        <p:spPr>
          <a:xfrm flipV="1">
            <a:off x="3727856" y="2670923"/>
            <a:ext cx="378113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3289" y="3430160"/>
            <a:ext cx="239357" cy="107963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</p:cNvCxnSpPr>
          <p:nvPr/>
        </p:nvCxnSpPr>
        <p:spPr>
          <a:xfrm>
            <a:off x="3727856" y="4493524"/>
            <a:ext cx="361686" cy="3254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5201179" y="2664371"/>
            <a:ext cx="391998" cy="655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201179" y="4505490"/>
            <a:ext cx="382604" cy="430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9353C14-D2A0-E3AF-1028-1A518103F6D9}"/>
              </a:ext>
            </a:extLst>
          </p:cNvPr>
          <p:cNvSpPr/>
          <p:nvPr/>
        </p:nvSpPr>
        <p:spPr>
          <a:xfrm>
            <a:off x="6996414" y="3751718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CC5F3C-CDF9-C16E-E6C4-2D2CDA83578D}"/>
              </a:ext>
            </a:extLst>
          </p:cNvPr>
          <p:cNvSpPr/>
          <p:nvPr/>
        </p:nvSpPr>
        <p:spPr>
          <a:xfrm>
            <a:off x="6996414" y="1912847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JavaScript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842DF-186D-8EBA-A222-8100D2C65FE4}"/>
              </a:ext>
            </a:extLst>
          </p:cNvPr>
          <p:cNvSpPr/>
          <p:nvPr/>
        </p:nvSpPr>
        <p:spPr>
          <a:xfrm>
            <a:off x="8548285" y="2654651"/>
            <a:ext cx="1111637" cy="15161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Paid</a:t>
            </a:r>
          </a:p>
          <a:p>
            <a:pPr algn="ctr"/>
            <a:r>
              <a:rPr lang="en-US" dirty="0"/>
              <a:t>Intern</a:t>
            </a:r>
          </a:p>
          <a:p>
            <a:pPr algn="ctr"/>
            <a:r>
              <a:rPr lang="en-US" dirty="0"/>
              <a:t>ship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05F472-2CEA-FC26-7376-872C123A8395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6666369" y="2664371"/>
            <a:ext cx="330045" cy="655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375605-8F64-452E-B9FF-0A913ECFD4DA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6703524" y="4505490"/>
            <a:ext cx="292890" cy="430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184872-1387-DE7B-ED9F-4B94D25C07CC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 flipV="1">
            <a:off x="8108051" y="3412728"/>
            <a:ext cx="440234" cy="10970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3C2D9A-641E-B706-BCEE-DC0C9C84EA8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105092" y="2643004"/>
            <a:ext cx="443193" cy="76972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45">
            <a:extLst>
              <a:ext uri="{FF2B5EF4-FFF2-40B4-BE49-F238E27FC236}">
                <a16:creationId xmlns:a16="http://schemas.microsoft.com/office/drawing/2014/main" id="{57F3A1B6-0ABB-DCAC-3E12-A22C14BC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Path to the Master Programmer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515B6-FEB8-12C2-167C-B50275952947}"/>
              </a:ext>
            </a:extLst>
          </p:cNvPr>
          <p:cNvCxnSpPr>
            <a:cxnSpLocks/>
          </p:cNvCxnSpPr>
          <p:nvPr/>
        </p:nvCxnSpPr>
        <p:spPr>
          <a:xfrm>
            <a:off x="9659922" y="3412728"/>
            <a:ext cx="220142" cy="1743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 shot of a cellphone&#10;&#10;Description automatically generated">
            <a:extLst>
              <a:ext uri="{FF2B5EF4-FFF2-40B4-BE49-F238E27FC236}">
                <a16:creationId xmlns:a16="http://schemas.microsoft.com/office/drawing/2014/main" id="{30314D71-8009-C8BF-B70F-B7980221D4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3177" y="1872847"/>
            <a:ext cx="1073192" cy="158304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047462E-37E3-A319-00B6-099ED63144CB}"/>
              </a:ext>
            </a:extLst>
          </p:cNvPr>
          <p:cNvGrpSpPr/>
          <p:nvPr/>
        </p:nvGrpSpPr>
        <p:grpSpPr>
          <a:xfrm>
            <a:off x="5583783" y="3679634"/>
            <a:ext cx="1119741" cy="1651711"/>
            <a:chOff x="9285232" y="366202"/>
            <a:chExt cx="2409010" cy="3553489"/>
          </a:xfrm>
        </p:grpSpPr>
        <p:pic>
          <p:nvPicPr>
            <p:cNvPr id="15" name="Picture 14" descr="A screen shot of a cellphone&#10;&#10;Description automatically generated">
              <a:extLst>
                <a:ext uri="{FF2B5EF4-FFF2-40B4-BE49-F238E27FC236}">
                  <a16:creationId xmlns:a16="http://schemas.microsoft.com/office/drawing/2014/main" id="{6C54D154-2A0F-CEE6-4DE1-D17A5CA1F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5232" y="366202"/>
              <a:ext cx="2409010" cy="355348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809F2C-5608-71E5-52A0-A7E7EC01AC02}"/>
                </a:ext>
              </a:extLst>
            </p:cNvPr>
            <p:cNvSpPr txBox="1"/>
            <p:nvPr/>
          </p:nvSpPr>
          <p:spPr>
            <a:xfrm>
              <a:off x="9399497" y="2142943"/>
              <a:ext cx="1761565" cy="54318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chemeClr val="tx1">
                      <a:lumMod val="50000"/>
                    </a:schemeClr>
                  </a:solidFill>
                </a:rPr>
                <a:t>Computer Architecture for Everybody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5F4564B-30E1-2782-2EB1-F23D642EFC2C}"/>
                </a:ext>
              </a:extLst>
            </p:cNvPr>
            <p:cNvSpPr/>
            <p:nvPr/>
          </p:nvSpPr>
          <p:spPr>
            <a:xfrm>
              <a:off x="9439837" y="557112"/>
              <a:ext cx="2096709" cy="1206511"/>
            </a:xfrm>
            <a:prstGeom prst="roundRect">
              <a:avLst>
                <a:gd name="adj" fmla="val 7751"/>
              </a:avLst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3443196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9850-0FD0-2706-A0EE-C1992EE2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</p:spTree>
    <p:extLst>
      <p:ext uri="{BB962C8B-B14F-4D97-AF65-F5344CB8AC3E}">
        <p14:creationId xmlns:p14="http://schemas.microsoft.com/office/powerpoint/2010/main" val="842233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765379-6FAC-67DB-3FEC-6BD8BA40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for Higher Education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8C57D-084F-0B0E-7123-2E3E64421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Post Graduation Job Market</a:t>
            </a:r>
          </a:p>
          <a:p>
            <a:pPr lvl="1"/>
            <a:r>
              <a:rPr lang="en-US" dirty="0"/>
              <a:t>We have too many programmer graduates expecting $120K right out of college</a:t>
            </a:r>
          </a:p>
          <a:p>
            <a:pPr lvl="1"/>
            <a:r>
              <a:rPr lang="en-US" dirty="0"/>
              <a:t>Downward pressure on salaries</a:t>
            </a:r>
          </a:p>
          <a:p>
            <a:pPr lvl="1"/>
            <a:r>
              <a:rPr lang="en-US" dirty="0"/>
              <a:t>Entry level jobs programming jobs are most vulnerable to AI</a:t>
            </a:r>
          </a:p>
          <a:p>
            <a:r>
              <a:rPr lang="en-US" dirty="0"/>
              <a:t>Challenges for Universities</a:t>
            </a:r>
          </a:p>
          <a:p>
            <a:pPr lvl="1"/>
            <a:r>
              <a:rPr lang="en-US" dirty="0"/>
              <a:t>Grant funding is dropping (support for graduate students)</a:t>
            </a:r>
          </a:p>
          <a:p>
            <a:pPr lvl="1"/>
            <a:r>
              <a:rPr lang="en-US" dirty="0"/>
              <a:t>International Student Visas</a:t>
            </a:r>
          </a:p>
          <a:p>
            <a:pPr lvl="1"/>
            <a:r>
              <a:rPr lang="en-US" dirty="0"/>
              <a:t>H1B Visas</a:t>
            </a:r>
          </a:p>
          <a:p>
            <a:r>
              <a:rPr lang="en-US" dirty="0"/>
              <a:t>Increasingly difficult to go to school full-time, go into debt, be away from the job market for five years, graduate and get a $90K job right out of college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61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F019D-0BFF-1D4F-6ABF-3E49AA5D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22DEC5-AC85-1F1F-2409-778E2E9AF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 Next – Sub-Degree-Non-Credit-Certificates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33FDD6-2D14-7381-3020-70D69BC72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Bring the MOOC experience closer to the on-campus experience</a:t>
            </a:r>
          </a:p>
          <a:p>
            <a:r>
              <a:rPr lang="en-US" dirty="0"/>
              <a:t>Can be taken while working </a:t>
            </a:r>
          </a:p>
          <a:p>
            <a:r>
              <a:rPr lang="en-US" dirty="0"/>
              <a:t>Hybrid between Scheduled Cohort and/or Self Paced</a:t>
            </a:r>
          </a:p>
          <a:p>
            <a:r>
              <a:rPr lang="en-US" dirty="0"/>
              <a:t>Have regular access to UM-provided teaching staff</a:t>
            </a:r>
          </a:p>
          <a:p>
            <a:r>
              <a:rPr lang="en-US" dirty="0"/>
              <a:t>Scalable / Reasonable Cost / Profitable </a:t>
            </a:r>
            <a:r>
              <a:rPr lang="en-US" dirty="0">
                <a:sym typeface="Wingdings" pitchFamily="2" charset="2"/>
              </a:rPr>
              <a:t> Best educational value</a:t>
            </a:r>
            <a:endParaRPr lang="en-US" dirty="0"/>
          </a:p>
          <a:p>
            <a:r>
              <a:rPr lang="en-US" dirty="0"/>
              <a:t>Online with F2F events at campus </a:t>
            </a:r>
            <a:r>
              <a:rPr lang="en-US" i="1" dirty="0"/>
              <a:t>or</a:t>
            </a:r>
            <a:r>
              <a:rPr lang="en-US" dirty="0"/>
              <a:t> at a destination </a:t>
            </a:r>
          </a:p>
          <a:p>
            <a:pPr lvl="1"/>
            <a:r>
              <a:rPr lang="en-US" dirty="0"/>
              <a:t>Week long intensive educational event – like a boot camp but with context</a:t>
            </a:r>
          </a:p>
          <a:p>
            <a:pPr lvl="1"/>
            <a:r>
              <a:rPr lang="en-US" dirty="0"/>
              <a:t>Graduation / Celebration</a:t>
            </a:r>
          </a:p>
          <a:p>
            <a:r>
              <a:rPr lang="en-US" dirty="0"/>
              <a:t>Treat these students like Alumni – long term relationship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42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022D-68CA-06A4-763A-E1BE6180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Winter 2026 – www.ca4e.com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8E0A0-D256-B625-067A-F1FB57AAC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UMSI 311 / 040 – Computer Architecture for Everybody</a:t>
            </a:r>
          </a:p>
          <a:p>
            <a:r>
              <a:rPr lang="en-US" dirty="0"/>
              <a:t>Beta test course materials prior to putting it up on Coursera</a:t>
            </a:r>
          </a:p>
          <a:p>
            <a:r>
              <a:rPr lang="en-US" dirty="0"/>
              <a:t>For credit: 15 hand-picked undergraduate students</a:t>
            </a:r>
          </a:p>
          <a:p>
            <a:r>
              <a:rPr lang="en-US" dirty="0"/>
              <a:t>Guest cohort - synchronized – not for credit</a:t>
            </a:r>
          </a:p>
          <a:p>
            <a:pPr lvl="1"/>
            <a:r>
              <a:rPr lang="en-US" dirty="0"/>
              <a:t>3-4 Students from the "Saturdays in the D" program</a:t>
            </a:r>
          </a:p>
          <a:p>
            <a:pPr lvl="1"/>
            <a:r>
              <a:rPr lang="en-US" dirty="0"/>
              <a:t>5-10 Students from Coursera who have taken many of my courses</a:t>
            </a:r>
          </a:p>
          <a:p>
            <a:r>
              <a:rPr lang="en-US" dirty="0"/>
              <a:t>All will have access to regular Zoom rooms and all course communication</a:t>
            </a:r>
          </a:p>
          <a:p>
            <a:r>
              <a:rPr lang="en-US" dirty="0"/>
              <a:t>It is an experiment!!!</a:t>
            </a:r>
          </a:p>
        </p:txBody>
      </p:sp>
    </p:spTree>
    <p:extLst>
      <p:ext uri="{BB962C8B-B14F-4D97-AF65-F5344CB8AC3E}">
        <p14:creationId xmlns:p14="http://schemas.microsoft.com/office/powerpoint/2010/main" val="322447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5800-AA92-2304-2DB0-F426458B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Hopes and Dreams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0E8B0-21D3-A279-F883-4DA4C8E86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semester I have 200 </a:t>
            </a:r>
            <a:r>
              <a:rPr lang="en-US" dirty="0" err="1"/>
              <a:t>UMich</a:t>
            </a:r>
            <a:r>
              <a:rPr lang="en-US" dirty="0"/>
              <a:t> Students on campus and 1500 worldwide non-credit students</a:t>
            </a:r>
          </a:p>
          <a:p>
            <a:r>
              <a:rPr lang="en-US" dirty="0"/>
              <a:t>Serve Michigan residents – Recruiting and Funding</a:t>
            </a:r>
          </a:p>
          <a:p>
            <a:r>
              <a:rPr lang="en-US" dirty="0"/>
              <a:t>Technology to support one course prep for faculty and use one course staff across all students</a:t>
            </a:r>
          </a:p>
          <a:p>
            <a:r>
              <a:rPr lang="en-US" dirty="0"/>
              <a:t>UMSI could graduate 1000+ programmers with UM certificates worldwide per year</a:t>
            </a:r>
          </a:p>
          <a:p>
            <a:r>
              <a:rPr lang="en-US" dirty="0"/>
              <a:t>Paid internships for Detroit and out-state Michigan students</a:t>
            </a:r>
          </a:p>
          <a:p>
            <a:r>
              <a:rPr lang="en-US" dirty="0"/>
              <a:t>Need to find a way to fund paid internships worldwide (grants)</a:t>
            </a:r>
          </a:p>
        </p:txBody>
      </p:sp>
    </p:spTree>
    <p:extLst>
      <p:ext uri="{BB962C8B-B14F-4D97-AF65-F5344CB8AC3E}">
        <p14:creationId xmlns:p14="http://schemas.microsoft.com/office/powerpoint/2010/main" val="3720615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73591" y="694483"/>
            <a:ext cx="1737360" cy="943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APCS</a:t>
            </a:r>
          </a:p>
          <a:p>
            <a:pPr algn="ctr"/>
            <a:r>
              <a:rPr lang="en-US" dirty="0"/>
              <a:t>Java</a:t>
            </a:r>
          </a:p>
          <a:p>
            <a:pPr algn="ctr"/>
            <a:r>
              <a:rPr lang="en-US" dirty="0"/>
              <a:t>3 Cr (12)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804109" y="4931501"/>
            <a:ext cx="2108201" cy="1026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PY4E (Part 1)</a:t>
            </a:r>
          </a:p>
          <a:p>
            <a:pPr algn="ctr"/>
            <a:r>
              <a:rPr lang="en-US" dirty="0"/>
              <a:t>Programming</a:t>
            </a:r>
          </a:p>
          <a:p>
            <a:pPr algn="ctr"/>
            <a:r>
              <a:rPr lang="en-US" dirty="0"/>
              <a:t>1.5 Cr (8/9)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316850" y="3583402"/>
            <a:ext cx="2104614" cy="101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PY4E (Part 2)</a:t>
            </a:r>
          </a:p>
          <a:p>
            <a:pPr algn="ctr"/>
            <a:r>
              <a:rPr lang="en-US" dirty="0"/>
              <a:t>Data Analysis</a:t>
            </a:r>
          </a:p>
          <a:p>
            <a:pPr algn="ctr"/>
            <a:r>
              <a:rPr lang="en-US" dirty="0"/>
              <a:t>3 Cr (9/10)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75776" y="4931501"/>
            <a:ext cx="2021840" cy="924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WD4E (Part 1)</a:t>
            </a:r>
          </a:p>
          <a:p>
            <a:pPr algn="ctr"/>
            <a:r>
              <a:rPr lang="en-US" dirty="0"/>
              <a:t>HTML/CSS</a:t>
            </a:r>
          </a:p>
          <a:p>
            <a:pPr algn="ctr"/>
            <a:r>
              <a:rPr lang="en-US" dirty="0"/>
              <a:t>1.5 Cr (8/9)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42441" y="3307592"/>
            <a:ext cx="2093221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DJ4E </a:t>
            </a:r>
          </a:p>
          <a:p>
            <a:pPr algn="ctr"/>
            <a:r>
              <a:rPr lang="en-US" dirty="0"/>
              <a:t>Web / Django /JS</a:t>
            </a:r>
          </a:p>
          <a:p>
            <a:pPr algn="ctr"/>
            <a:r>
              <a:rPr lang="en-US" dirty="0"/>
              <a:t>3.0 Cr (9/10)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58130" y="2562391"/>
            <a:ext cx="2021840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CC4E </a:t>
            </a:r>
          </a:p>
          <a:p>
            <a:pPr algn="ctr"/>
            <a:r>
              <a:rPr lang="en-US" dirty="0"/>
              <a:t>C / </a:t>
            </a:r>
            <a:r>
              <a:rPr lang="en-US" dirty="0" err="1"/>
              <a:t>Alg</a:t>
            </a:r>
            <a:r>
              <a:rPr lang="en-US" dirty="0"/>
              <a:t> / Data St</a:t>
            </a:r>
          </a:p>
          <a:p>
            <a:pPr algn="ctr"/>
            <a:r>
              <a:rPr lang="en-US" dirty="0"/>
              <a:t>3 Cr (11)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108420" y="1236004"/>
            <a:ext cx="2021840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CA4E Circuits/Gates</a:t>
            </a:r>
          </a:p>
          <a:p>
            <a:pPr algn="ctr"/>
            <a:r>
              <a:rPr lang="en-US" dirty="0"/>
              <a:t>1.5 Cr (11)</a:t>
            </a:r>
          </a:p>
        </p:txBody>
      </p:sp>
      <p:cxnSp>
        <p:nvCxnSpPr>
          <p:cNvPr id="12" name="Elbow Connector 11"/>
          <p:cNvCxnSpPr>
            <a:stCxn id="10" idx="0"/>
            <a:endCxn id="4" idx="3"/>
          </p:cNvCxnSpPr>
          <p:nvPr/>
        </p:nvCxnSpPr>
        <p:spPr>
          <a:xfrm rot="16200000" flipV="1">
            <a:off x="7980162" y="96825"/>
            <a:ext cx="69968" cy="2208389"/>
          </a:xfrm>
          <a:prstGeom prst="bentConnector2">
            <a:avLst/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endCxn id="4" idx="2"/>
          </p:cNvCxnSpPr>
          <p:nvPr/>
        </p:nvCxnSpPr>
        <p:spPr>
          <a:xfrm rot="16200000" flipV="1">
            <a:off x="5929598" y="1750262"/>
            <a:ext cx="1052126" cy="826779"/>
          </a:xfrm>
          <a:prstGeom prst="bentConnector3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0" idx="2"/>
          </p:cNvCxnSpPr>
          <p:nvPr/>
        </p:nvCxnSpPr>
        <p:spPr>
          <a:xfrm rot="5400000" flipH="1" flipV="1">
            <a:off x="7760100" y="1330475"/>
            <a:ext cx="468191" cy="2250290"/>
          </a:xfrm>
          <a:prstGeom prst="bentConnector3">
            <a:avLst>
              <a:gd name="adj1" fmla="val 50000"/>
            </a:avLst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7" idx="0"/>
            <a:endCxn id="8" idx="2"/>
          </p:cNvCxnSpPr>
          <p:nvPr/>
        </p:nvCxnSpPr>
        <p:spPr>
          <a:xfrm rot="5400000" flipH="1" flipV="1">
            <a:off x="3668680" y="4111129"/>
            <a:ext cx="638389" cy="1002356"/>
          </a:xfrm>
          <a:prstGeom prst="bentConnector3">
            <a:avLst>
              <a:gd name="adj1" fmla="val 50000"/>
            </a:avLst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" idx="0"/>
            <a:endCxn id="8" idx="2"/>
          </p:cNvCxnSpPr>
          <p:nvPr/>
        </p:nvCxnSpPr>
        <p:spPr>
          <a:xfrm rot="16200000" flipV="1">
            <a:off x="5354437" y="3427728"/>
            <a:ext cx="638389" cy="2369158"/>
          </a:xfrm>
          <a:prstGeom prst="bentConnector3">
            <a:avLst>
              <a:gd name="adj1" fmla="val 50000"/>
            </a:avLst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" idx="0"/>
            <a:endCxn id="9" idx="2"/>
          </p:cNvCxnSpPr>
          <p:nvPr/>
        </p:nvCxnSpPr>
        <p:spPr>
          <a:xfrm rot="5400000" flipH="1" flipV="1">
            <a:off x="6171835" y="4234286"/>
            <a:ext cx="1383590" cy="10840"/>
          </a:xfrm>
          <a:prstGeom prst="bentConnector3">
            <a:avLst>
              <a:gd name="adj1" fmla="val 50000"/>
            </a:avLst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5" idx="0"/>
            <a:endCxn id="6" idx="1"/>
          </p:cNvCxnSpPr>
          <p:nvPr/>
        </p:nvCxnSpPr>
        <p:spPr>
          <a:xfrm rot="5400000" flipH="1" flipV="1">
            <a:off x="7167481" y="3782132"/>
            <a:ext cx="840099" cy="1458640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9" idx="3"/>
          </p:cNvCxnSpPr>
          <p:nvPr/>
        </p:nvCxnSpPr>
        <p:spPr>
          <a:xfrm rot="16200000" flipV="1">
            <a:off x="8366226" y="2568895"/>
            <a:ext cx="516676" cy="1489187"/>
          </a:xfrm>
          <a:prstGeom prst="bentConnector2">
            <a:avLst/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551329" y="3365563"/>
            <a:ext cx="2594248" cy="985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WD4E (Part 2)</a:t>
            </a:r>
          </a:p>
          <a:p>
            <a:pPr algn="ctr"/>
            <a:r>
              <a:rPr lang="en-US" dirty="0"/>
              <a:t>Design / Accessibility</a:t>
            </a:r>
          </a:p>
          <a:p>
            <a:pPr algn="ctr"/>
            <a:r>
              <a:rPr lang="en-US" dirty="0"/>
              <a:t>1.5 Cr (9/10)</a:t>
            </a:r>
          </a:p>
        </p:txBody>
      </p:sp>
      <p:cxnSp>
        <p:nvCxnSpPr>
          <p:cNvPr id="76" name="Elbow Connector 75"/>
          <p:cNvCxnSpPr>
            <a:stCxn id="7" idx="1"/>
            <a:endCxn id="75" idx="2"/>
          </p:cNvCxnSpPr>
          <p:nvPr/>
        </p:nvCxnSpPr>
        <p:spPr>
          <a:xfrm rot="10800000">
            <a:off x="1848454" y="4351083"/>
            <a:ext cx="627323" cy="1042699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endCxn id="9" idx="1"/>
          </p:cNvCxnSpPr>
          <p:nvPr/>
        </p:nvCxnSpPr>
        <p:spPr>
          <a:xfrm rot="5400000" flipH="1" flipV="1">
            <a:off x="5053158" y="2491045"/>
            <a:ext cx="240866" cy="1369078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itle 86"/>
          <p:cNvSpPr>
            <a:spLocks noGrp="1"/>
          </p:cNvSpPr>
          <p:nvPr>
            <p:ph type="title" idx="4294967295"/>
          </p:nvPr>
        </p:nvSpPr>
        <p:spPr>
          <a:xfrm>
            <a:off x="506914" y="158272"/>
            <a:ext cx="3937724" cy="1251137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High School??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173591" y="116107"/>
            <a:ext cx="1737360" cy="389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CS1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124381" y="6227311"/>
            <a:ext cx="10716520" cy="389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Scratch/</a:t>
            </a:r>
            <a:r>
              <a:rPr lang="en-US" dirty="0" err="1"/>
              <a:t>MindStorms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is-IS" dirty="0"/>
              <a:t>…</a:t>
            </a:r>
            <a:r>
              <a:rPr lang="en-US" dirty="0"/>
              <a:t> 6/7/8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1144B7-98B6-57E2-5D91-AB11EC713145}"/>
              </a:ext>
            </a:extLst>
          </p:cNvPr>
          <p:cNvSpPr/>
          <p:nvPr/>
        </p:nvSpPr>
        <p:spPr>
          <a:xfrm>
            <a:off x="2810369" y="1670891"/>
            <a:ext cx="2093221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PG4E </a:t>
            </a:r>
          </a:p>
          <a:p>
            <a:pPr algn="ctr"/>
            <a:r>
              <a:rPr lang="en-US" dirty="0"/>
              <a:t>Database</a:t>
            </a:r>
          </a:p>
          <a:p>
            <a:pPr algn="ctr"/>
            <a:r>
              <a:rPr lang="en-US" dirty="0"/>
              <a:t>3.0 Cr (10/11)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BE4EB86-32E5-E8D0-7458-058C4197AC34}"/>
              </a:ext>
            </a:extLst>
          </p:cNvPr>
          <p:cNvCxnSpPr>
            <a:cxnSpLocks/>
            <a:stCxn id="8" idx="0"/>
            <a:endCxn id="2" idx="2"/>
          </p:cNvCxnSpPr>
          <p:nvPr/>
        </p:nvCxnSpPr>
        <p:spPr>
          <a:xfrm rot="16200000" flipV="1">
            <a:off x="3847426" y="2665966"/>
            <a:ext cx="651181" cy="632072"/>
          </a:xfrm>
          <a:prstGeom prst="bentConnector3">
            <a:avLst>
              <a:gd name="adj1" fmla="val 50000"/>
            </a:avLst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205DD9E-2A5F-C497-157C-F5187FDD7504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 flipV="1">
            <a:off x="4903590" y="1637589"/>
            <a:ext cx="1138681" cy="526062"/>
          </a:xfrm>
          <a:prstGeom prst="bentConnector2">
            <a:avLst/>
          </a:prstGeom>
          <a:ln w="3492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D26ED2-28A0-88CA-3AA6-B54D5DA9D466}"/>
              </a:ext>
            </a:extLst>
          </p:cNvPr>
          <p:cNvSpPr/>
          <p:nvPr/>
        </p:nvSpPr>
        <p:spPr>
          <a:xfrm>
            <a:off x="488957" y="1671469"/>
            <a:ext cx="2093221" cy="985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WA4E </a:t>
            </a:r>
          </a:p>
          <a:p>
            <a:pPr algn="ctr"/>
            <a:r>
              <a:rPr lang="en-US" dirty="0"/>
              <a:t>PHP / Web</a:t>
            </a:r>
          </a:p>
          <a:p>
            <a:pPr algn="ctr"/>
            <a:r>
              <a:rPr lang="en-US" dirty="0"/>
              <a:t>3.0 Cr (10/11)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439F618-25D0-9077-9528-209363CC04A6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16200000" flipV="1">
            <a:off x="2687009" y="1505549"/>
            <a:ext cx="650603" cy="2953484"/>
          </a:xfrm>
          <a:prstGeom prst="bentConnector3">
            <a:avLst>
              <a:gd name="adj1" fmla="val 50000"/>
            </a:avLst>
          </a:prstGeom>
          <a:ln w="349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54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6E12E2CE-2843-B4F9-FFEF-D5F381FF0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195B229-604B-4B08-9954-B0C1CBC52F50}"/>
              </a:ext>
            </a:extLst>
          </p:cNvPr>
          <p:cNvSpPr txBox="1"/>
          <p:nvPr/>
        </p:nvSpPr>
        <p:spPr>
          <a:xfrm>
            <a:off x="5273800" y="1589532"/>
            <a:ext cx="51512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733" b="1" dirty="0">
                <a:solidFill>
                  <a:srgbClr val="073763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Thank you</a:t>
            </a:r>
          </a:p>
          <a:p>
            <a:pPr algn="ctr"/>
            <a:endParaRPr lang="en-US" sz="3733" b="1" dirty="0">
              <a:solidFill>
                <a:srgbClr val="073763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algn="ctr">
              <a:spcAft>
                <a:spcPts val="1333"/>
              </a:spcAft>
            </a:pPr>
            <a:r>
              <a:rPr lang="en-US" sz="4000" b="1" dirty="0">
                <a:solidFill>
                  <a:srgbClr val="3D85C6"/>
                </a:solidFill>
                <a:latin typeface="Atkinson Hyperlegible" pitchFamily="2" charset="77"/>
              </a:rPr>
              <a:t>Any questions?</a:t>
            </a:r>
            <a:endParaRPr sz="4800" b="1" dirty="0">
              <a:solidFill>
                <a:srgbClr val="3D85C6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algn="ctr">
              <a:spcAft>
                <a:spcPts val="1333"/>
              </a:spcAft>
            </a:pPr>
            <a:endParaRPr lang="en-US" sz="2400" b="1" dirty="0">
              <a:solidFill>
                <a:srgbClr val="434343"/>
              </a:solidFill>
              <a:latin typeface="Atkinson Hyperlegible" pitchFamily="2" charset="77"/>
            </a:endParaRPr>
          </a:p>
          <a:p>
            <a:pPr algn="ctr">
              <a:spcAft>
                <a:spcPts val="1333"/>
              </a:spcAft>
            </a:pPr>
            <a:r>
              <a:rPr lang="en-US" sz="2400" b="1" dirty="0">
                <a:solidFill>
                  <a:srgbClr val="434343"/>
                </a:solidFill>
                <a:latin typeface="Atkinson Hyperlegible" pitchFamily="2" charset="77"/>
              </a:rPr>
              <a:t>Dr. Charles Severance</a:t>
            </a:r>
            <a:endParaRPr lang="en-US" sz="3733" dirty="0"/>
          </a:p>
          <a:p>
            <a:pPr algn="ctr">
              <a:spcAft>
                <a:spcPts val="1333"/>
              </a:spcAft>
            </a:pPr>
            <a:r>
              <a:rPr lang="en-US" sz="1600" b="1" dirty="0">
                <a:solidFill>
                  <a:srgbClr val="434343"/>
                </a:solidFill>
                <a:latin typeface="Atkinson Hyperlegible" pitchFamily="2" charset="77"/>
              </a:rPr>
              <a:t>University of Michigan School of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659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8555D8-AE53-34CF-2E16-A019DDDF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Clipboard 2000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E0F60-FE14-8CA6-1271-B3D2342F1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r="1" b="1"/>
          <a:stretch/>
        </p:blipFill>
        <p:spPr bwMode="auto">
          <a:xfrm>
            <a:off x="6833699" y="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7438150-5880-50D9-D212-C552F3BAEB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2" r="-127" b="-3"/>
          <a:stretch/>
        </p:blipFill>
        <p:spPr>
          <a:xfrm>
            <a:off x="0" y="0"/>
            <a:ext cx="729207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7942CE-FB61-B9CD-C79F-8CE4018F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4" y="4562856"/>
            <a:ext cx="6903721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University of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Complete rewrite – Apple / </a:t>
            </a:r>
            <a:r>
              <a:rPr lang="en-US" sz="2200" dirty="0" err="1"/>
              <a:t>Quicktime</a:t>
            </a:r>
            <a:r>
              <a:rPr lang="en-US" sz="2200" dirty="0"/>
              <a:t> / </a:t>
            </a:r>
            <a:r>
              <a:rPr lang="en-US" sz="2200" dirty="0" err="1"/>
              <a:t>RealBasic</a:t>
            </a: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Taught C++ (EECS 280) </a:t>
            </a:r>
          </a:p>
        </p:txBody>
      </p:sp>
    </p:spTree>
    <p:extLst>
      <p:ext uri="{BB962C8B-B14F-4D97-AF65-F5344CB8AC3E}">
        <p14:creationId xmlns:p14="http://schemas.microsoft.com/office/powerpoint/2010/main" val="308101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207EE-92A5-77E4-5548-3856832F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FLN (2001)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300C1-9F62-F9B9-D3A8-7018095FA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Worked at a web-based education startup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Ford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General Motors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Pepsi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Innovative 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Analyze activities and results – adjust search results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Personal learning Roadmap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686F79A-4A1F-5958-8501-B0B04112FE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697" r="5697"/>
          <a:stretch>
            <a:fillRect/>
          </a:stretch>
        </p:blipFill>
        <p:spPr>
          <a:xfrm>
            <a:off x="4654296" y="701982"/>
            <a:ext cx="6903720" cy="545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9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A651-F795-E4C9-DB08-DB72385A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Sakai (2002- )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508C0EA-1936-71EF-3242-BBCEBA99EB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548" r="354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1BE1-211D-662E-93F0-0B09E6A8D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3788" y="1828800"/>
            <a:ext cx="5418382" cy="4348163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Back to University of Michigan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Open Source Learning Management 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Written in Java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Challenged the established vendors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Blackboard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WebCT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Angel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Desire2Learn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Reached 6% Market Share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Canvas borrowed the Sakai design in 2008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Long story (that continues)</a:t>
            </a:r>
          </a:p>
        </p:txBody>
      </p:sp>
    </p:spTree>
    <p:extLst>
      <p:ext uri="{BB962C8B-B14F-4D97-AF65-F5344CB8AC3E}">
        <p14:creationId xmlns:p14="http://schemas.microsoft.com/office/powerpoint/2010/main" val="71719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556EA0-54CB-0A23-5D93-2F5CFC93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Learning Tools Interoperability (2004 - )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FD66F3D-791E-5FEE-0742-CD0D916A2C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715" r="14715"/>
          <a:stretch/>
        </p:blipFill>
        <p:spPr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090F40-2D6B-1790-4FA1-6AA68DD20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Sakai used our influence to develop LMS interoperability standards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Learning Tools Interoperability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Common Cartridge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Canvas did a better job on these standards then the other vendors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Including Sakai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Long story</a:t>
            </a:r>
          </a:p>
          <a:p>
            <a:pPr marL="228600" lvl="1"/>
            <a:endParaRPr lang="en-US" sz="2000" dirty="0"/>
          </a:p>
          <a:p>
            <a:pPr marL="228600"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671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BA08-1C13-FEB5-C772-6F399FB5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94" y="457200"/>
            <a:ext cx="4254232" cy="1600200"/>
          </a:xfrm>
        </p:spPr>
        <p:txBody>
          <a:bodyPr>
            <a:normAutofit/>
          </a:bodyPr>
          <a:lstStyle/>
          <a:p>
            <a:r>
              <a:rPr lang="en-US" sz="4400" dirty="0"/>
              <a:t>Professor (2007)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BFEEE-91A3-0E83-3904-9FD020CB6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794" y="2057400"/>
            <a:ext cx="4254232" cy="381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University of Michigan School Of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Liberal arts 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Library school with tech focus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HCI with soft skills 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taught SI502 – Python for Librarians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It had to be simple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Students could not fail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Fine tuned for a number of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Placeholder 4" descr="Untitled 2.png">
            <a:extLst>
              <a:ext uri="{FF2B5EF4-FFF2-40B4-BE49-F238E27FC236}">
                <a16:creationId xmlns:a16="http://schemas.microsoft.com/office/drawing/2014/main" id="{C7040D89-FE3A-6FEB-107E-44EAD12307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5" r="615"/>
          <a:stretch/>
        </p:blipFill>
        <p:spPr>
          <a:xfrm>
            <a:off x="4966898" y="837523"/>
            <a:ext cx="690218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342</TotalTime>
  <Words>1612</Words>
  <Application>Microsoft Macintosh PowerPoint</Application>
  <PresentationFormat>Widescreen</PresentationFormat>
  <Paragraphs>514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Atkinson Hyperlegible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TV "Personality"</vt:lpstr>
      <vt:lpstr>Sync-O-Matic</vt:lpstr>
      <vt:lpstr>Clipboard 2000</vt:lpstr>
      <vt:lpstr>FLN (2001)</vt:lpstr>
      <vt:lpstr>Sakai (2002- )</vt:lpstr>
      <vt:lpstr>Learning Tools Interoperability (2004 - )</vt:lpstr>
      <vt:lpstr>Professor (2007)</vt:lpstr>
      <vt:lpstr>Tsugi (2010-)</vt:lpstr>
      <vt:lpstr>IHTS (2012)</vt:lpstr>
      <vt:lpstr>Coursera (2012)</vt:lpstr>
      <vt:lpstr>PY4E (2013)</vt:lpstr>
      <vt:lpstr>Web Applications for Everybody (2017)</vt:lpstr>
      <vt:lpstr>Django for Everybody (2020)</vt:lpstr>
      <vt:lpstr>PostgreSQL for Everybody (2021)</vt:lpstr>
      <vt:lpstr>PowerPoint Presentation</vt:lpstr>
      <vt:lpstr>In Educational Technology for 25 years</vt:lpstr>
      <vt:lpstr>Should I slow down or even retire?</vt:lpstr>
      <vt:lpstr>PowerPoint Presentation</vt:lpstr>
      <vt:lpstr>PowerPoint Presentation</vt:lpstr>
      <vt:lpstr>PowerPoint Presentation</vt:lpstr>
      <vt:lpstr>PowerPoint Presentation</vt:lpstr>
      <vt:lpstr>If I would not hire my own graduates, what am I even doing?</vt:lpstr>
      <vt:lpstr>A Brief Existential Crisis</vt:lpstr>
      <vt:lpstr>Who would I hire?</vt:lpstr>
      <vt:lpstr>My next thought..</vt:lpstr>
      <vt:lpstr>Can I develop a series of courses to train the perfect programmer?</vt:lpstr>
      <vt:lpstr>It is not what they know…</vt:lpstr>
      <vt:lpstr>It is how they learn</vt:lpstr>
      <vt:lpstr>Master Electrician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Programming for Everybody (2023)</vt:lpstr>
      <vt:lpstr>Computer Architecture for Everybody (2026)</vt:lpstr>
      <vt:lpstr>The Path to the Master Programmer</vt:lpstr>
      <vt:lpstr>Looking Forward</vt:lpstr>
      <vt:lpstr>Challenges for Higher Education</vt:lpstr>
      <vt:lpstr>Up Next – Sub-Degree-Non-Credit-Certificates</vt:lpstr>
      <vt:lpstr>Prototype Winter 2026 – www.ca4e.com</vt:lpstr>
      <vt:lpstr>Hopes and Dreams</vt:lpstr>
      <vt:lpstr>High School??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40</cp:revision>
  <dcterms:created xsi:type="dcterms:W3CDTF">2024-02-06T01:33:55Z</dcterms:created>
  <dcterms:modified xsi:type="dcterms:W3CDTF">2025-12-09T14:28:59Z</dcterms:modified>
</cp:coreProperties>
</file>